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49" autoAdjust="0"/>
    <p:restoredTop sz="96271" autoAdjust="0"/>
  </p:normalViewPr>
  <p:slideViewPr>
    <p:cSldViewPr snapToGrid="0">
      <p:cViewPr>
        <p:scale>
          <a:sx n="38" d="100"/>
          <a:sy n="38" d="100"/>
        </p:scale>
        <p:origin x="-48" y="-1832"/>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4/20/18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5.png>
</file>

<file path=ppt/media/image2.tiff>
</file>

<file path=ppt/media/image3.tiff>
</file>

<file path=ppt/media/image4.tiff>
</file>

<file path=ppt/media/image5.png>
</file>

<file path=ppt/media/image6.jpeg>
</file>

<file path=ppt/media/image7.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4/20/18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4/20/18</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20" Type="http://schemas.openxmlformats.org/officeDocument/2006/relationships/image" Target="../media/image17.emf"/><Relationship Id="rId21" Type="http://schemas.openxmlformats.org/officeDocument/2006/relationships/image" Target="../media/image18.emf"/><Relationship Id="rId22" Type="http://schemas.openxmlformats.org/officeDocument/2006/relationships/image" Target="../media/image19.emf"/><Relationship Id="rId23" Type="http://schemas.openxmlformats.org/officeDocument/2006/relationships/image" Target="../media/image20.emf"/><Relationship Id="rId24" Type="http://schemas.openxmlformats.org/officeDocument/2006/relationships/image" Target="../media/image21.emf"/><Relationship Id="rId25" Type="http://schemas.openxmlformats.org/officeDocument/2006/relationships/image" Target="../media/image22.emf"/><Relationship Id="rId26" Type="http://schemas.openxmlformats.org/officeDocument/2006/relationships/image" Target="../media/image23.emf"/><Relationship Id="rId27" Type="http://schemas.openxmlformats.org/officeDocument/2006/relationships/image" Target="../media/image24.emf"/><Relationship Id="rId28" Type="http://schemas.openxmlformats.org/officeDocument/2006/relationships/image" Target="../media/image25.emf"/><Relationship Id="rId29" Type="http://schemas.openxmlformats.org/officeDocument/2006/relationships/image" Target="../media/image26.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tiff"/><Relationship Id="rId30" Type="http://schemas.openxmlformats.org/officeDocument/2006/relationships/image" Target="../media/image27.emf"/><Relationship Id="rId31" Type="http://schemas.openxmlformats.org/officeDocument/2006/relationships/image" Target="../media/image28.emf"/><Relationship Id="rId32" Type="http://schemas.openxmlformats.org/officeDocument/2006/relationships/image" Target="../media/image29.emf"/><Relationship Id="rId9" Type="http://schemas.openxmlformats.org/officeDocument/2006/relationships/image" Target="../media/image6.jpeg"/><Relationship Id="rId6" Type="http://schemas.openxmlformats.org/officeDocument/2006/relationships/image" Target="../media/image3.tiff"/><Relationship Id="rId7" Type="http://schemas.openxmlformats.org/officeDocument/2006/relationships/image" Target="../media/image4.tiff"/><Relationship Id="rId8" Type="http://schemas.openxmlformats.org/officeDocument/2006/relationships/image" Target="../media/image5.png"/><Relationship Id="rId33" Type="http://schemas.openxmlformats.org/officeDocument/2006/relationships/image" Target="../media/image30.emf"/><Relationship Id="rId10" Type="http://schemas.openxmlformats.org/officeDocument/2006/relationships/image" Target="../media/image7.tiff"/><Relationship Id="rId11" Type="http://schemas.openxmlformats.org/officeDocument/2006/relationships/image" Target="../media/image8.emf"/><Relationship Id="rId12" Type="http://schemas.openxmlformats.org/officeDocument/2006/relationships/image" Target="../media/image9.jpeg"/><Relationship Id="rId13" Type="http://schemas.openxmlformats.org/officeDocument/2006/relationships/image" Target="../media/image10.emf"/><Relationship Id="rId14" Type="http://schemas.openxmlformats.org/officeDocument/2006/relationships/image" Target="../media/image11.emf"/><Relationship Id="rId15" Type="http://schemas.openxmlformats.org/officeDocument/2006/relationships/image" Target="../media/image12.emf"/><Relationship Id="rId16" Type="http://schemas.openxmlformats.org/officeDocument/2006/relationships/image" Target="../media/image13.emf"/><Relationship Id="rId17" Type="http://schemas.openxmlformats.org/officeDocument/2006/relationships/image" Target="../media/image14.emf"/><Relationship Id="rId18" Type="http://schemas.openxmlformats.org/officeDocument/2006/relationships/image" Target="../media/image15.png"/><Relationship Id="rId19"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1205442" y="8489795"/>
            <a:ext cx="43725042" cy="19637465"/>
          </a:xfrm>
          <a:prstGeom prst="rect">
            <a:avLst/>
          </a:prstGeom>
          <a:solidFill>
            <a:schemeClr val="accent1"/>
          </a:solidFill>
        </p:spPr>
      </p:pic>
      <p:sp>
        <p:nvSpPr>
          <p:cNvPr id="13" name="TextBox 12"/>
          <p:cNvSpPr txBox="1"/>
          <p:nvPr/>
        </p:nvSpPr>
        <p:spPr>
          <a:xfrm>
            <a:off x="1354650" y="22668771"/>
            <a:ext cx="12890345" cy="6494085"/>
          </a:xfrm>
          <a:prstGeom prst="rect">
            <a:avLst/>
          </a:prstGeom>
          <a:noFill/>
        </p:spPr>
        <p:txBody>
          <a:bodyPr wrap="square" rtlCol="0">
            <a:spAutoFit/>
          </a:bodyPr>
          <a:lstStyle/>
          <a:p>
            <a:pPr algn="just"/>
            <a:r>
              <a:rPr lang="en-US" sz="3200" dirty="0">
                <a:latin typeface="Palatino"/>
                <a:cs typeface="Palatino"/>
              </a:rPr>
              <a:t>The data used in this analysis is from the HERMES Collaboration.  The experiment scattered 27.6 </a:t>
            </a:r>
            <a:r>
              <a:rPr lang="en-US" sz="3200" dirty="0" err="1">
                <a:latin typeface="Palatino"/>
                <a:cs typeface="Palatino"/>
              </a:rPr>
              <a:t>GeV</a:t>
            </a:r>
            <a:r>
              <a:rPr lang="en-US" sz="3200" dirty="0">
                <a:latin typeface="Palatino"/>
                <a:cs typeface="Palatino"/>
              </a:rPr>
              <a:t>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a:t>
            </a:r>
            <a:r>
              <a:rPr lang="en-US" sz="3200" dirty="0" err="1">
                <a:latin typeface="Palatino"/>
                <a:cs typeface="Palatino"/>
              </a:rPr>
              <a:t>kaons</a:t>
            </a:r>
            <a:r>
              <a:rPr lang="en-US" sz="3200" dirty="0">
                <a:latin typeface="Palatino"/>
                <a:cs typeface="Palatino"/>
              </a:rPr>
              <a:t>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a:latin typeface="Palatino"/>
                <a:cs typeface="Palatino"/>
              </a:rPr>
              <a:t>h</a:t>
            </a:r>
            <a:r>
              <a:rPr lang="en-US" sz="3200" dirty="0">
                <a:latin typeface="Palatino"/>
                <a:cs typeface="Palatino"/>
              </a:rPr>
              <a:t>:</a:t>
            </a:r>
          </a:p>
          <a:p>
            <a:endParaRPr lang="en-US" sz="3200" dirty="0">
              <a:latin typeface="Palatino"/>
              <a:cs typeface="Palatino"/>
            </a:endParaRPr>
          </a:p>
          <a:p>
            <a:endParaRPr lang="en-US" sz="3200" dirty="0">
              <a:latin typeface="Palatino"/>
              <a:cs typeface="Palatino"/>
            </a:endParaRPr>
          </a:p>
          <a:p>
            <a:endParaRPr lang="en-US" sz="3200" dirty="0">
              <a:latin typeface="Palatino"/>
              <a:cs typeface="Palatino"/>
            </a:endParaRPr>
          </a:p>
          <a:p>
            <a:r>
              <a:rPr lang="en-US" sz="3200" dirty="0">
                <a:latin typeface="Palatino"/>
                <a:cs typeface="Palatino"/>
              </a:rPr>
              <a:t>HERMES 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2 </a:t>
            </a:r>
            <a:r>
              <a:rPr lang="en-US" sz="3200" dirty="0" err="1">
                <a:latin typeface="Palatino"/>
                <a:cs typeface="Palatino"/>
              </a:rPr>
              <a:t>GeV</a:t>
            </a:r>
            <a:r>
              <a:rPr lang="en-US" sz="3200" dirty="0">
                <a:latin typeface="Palatino"/>
                <a:cs typeface="Palatino"/>
              </a:rPr>
              <a:t>,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2.</a:t>
            </a:r>
          </a:p>
          <a:p>
            <a:endParaRPr lang="en-US" sz="3200" dirty="0">
              <a:latin typeface="Palatino"/>
              <a:cs typeface="Palatino"/>
            </a:endParaRPr>
          </a:p>
          <a:p>
            <a:endParaRPr lang="en-US" sz="3200" dirty="0">
              <a:latin typeface="Palatino"/>
              <a:cs typeface="Palatino"/>
            </a:endParaRPr>
          </a:p>
        </p:txBody>
      </p:sp>
      <p:sp>
        <p:nvSpPr>
          <p:cNvPr id="4" name="Title 3"/>
          <p:cNvSpPr>
            <a:spLocks noGrp="1"/>
          </p:cNvSpPr>
          <p:nvPr>
            <p:ph type="title"/>
          </p:nvPr>
        </p:nvSpPr>
        <p:spPr>
          <a:xfrm>
            <a:off x="11941798" y="254656"/>
            <a:ext cx="25586702" cy="2519919"/>
          </a:xfrm>
        </p:spPr>
        <p:txBody>
          <a:bodyPr>
            <a:normAutofit fontScale="90000"/>
          </a:bodyPr>
          <a:lstStyle/>
          <a:p>
            <a:pPr algn="ctr"/>
            <a:r>
              <a:rPr lang="en-US" sz="8000" dirty="0">
                <a:solidFill>
                  <a:srgbClr val="FFFF00"/>
                </a:solidFill>
                <a:latin typeface="Palatino" charset="0"/>
                <a:ea typeface="Palatino" charset="0"/>
                <a:cs typeface="Palatino" charset="0"/>
              </a:rPr>
              <a:t>The Structure of the Building Blocks of the Universe</a:t>
            </a:r>
            <a:r>
              <a:rPr lang="en-US" sz="9600" dirty="0">
                <a:solidFill>
                  <a:srgbClr val="FFFF00"/>
                </a:solidFill>
                <a:latin typeface="Palatino" charset="0"/>
                <a:ea typeface="Palatino" charset="0"/>
                <a:cs typeface="Palatino" charset="0"/>
              </a:rPr>
              <a:t/>
            </a:r>
            <a:br>
              <a:rPr lang="en-US" sz="9600" dirty="0">
                <a:solidFill>
                  <a:srgbClr val="FFFF00"/>
                </a:solidFill>
                <a:latin typeface="Palatino" charset="0"/>
                <a:ea typeface="Palatino" charset="0"/>
                <a:cs typeface="Palatino" charset="0"/>
              </a:rPr>
            </a:br>
            <a:r>
              <a:rPr lang="en-US" sz="5300" dirty="0">
                <a:latin typeface="Palatino" charset="0"/>
                <a:ea typeface="Palatino" charset="0"/>
                <a:cs typeface="Palatino" charset="0"/>
              </a:rPr>
              <a:t>Extraction of unpolarized TMD widths using HERMES multiplicities in semi-inclusive deep-inelastic scattering</a:t>
            </a:r>
          </a:p>
        </p:txBody>
      </p:sp>
      <p:sp>
        <p:nvSpPr>
          <p:cNvPr id="23" name="Text Placeholder 22"/>
          <p:cNvSpPr>
            <a:spLocks noGrp="1"/>
          </p:cNvSpPr>
          <p:nvPr>
            <p:ph type="body" sz="quarter" idx="36"/>
          </p:nvPr>
        </p:nvSpPr>
        <p:spPr>
          <a:xfrm>
            <a:off x="13175623" y="2961909"/>
            <a:ext cx="23141563" cy="1598123"/>
          </a:xfrm>
        </p:spPr>
        <p:txBody>
          <a:bodyPr/>
          <a:lstStyle/>
          <a:p>
            <a:r>
              <a:rPr lang="en-US" sz="3960" b="1" dirty="0">
                <a:solidFill>
                  <a:srgbClr val="FFFF00"/>
                </a:solidFill>
                <a:latin typeface="Palatino" charset="0"/>
                <a:ea typeface="Palatino" charset="0"/>
                <a:cs typeface="Palatino" charset="0"/>
              </a:rPr>
              <a:t>M. Albright</a:t>
            </a:r>
            <a:r>
              <a:rPr lang="en-US" sz="3960" b="1" baseline="30000" dirty="0">
                <a:solidFill>
                  <a:srgbClr val="FFFF00"/>
                </a:solidFill>
                <a:latin typeface="Palatino" charset="0"/>
                <a:ea typeface="Palatino" charset="0"/>
                <a:cs typeface="Palatino" charset="0"/>
              </a:rPr>
              <a:t>1</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A. Duong</a:t>
            </a:r>
            <a:r>
              <a:rPr lang="en-US" sz="3960" b="1" baseline="30000" dirty="0">
                <a:solidFill>
                  <a:srgbClr val="FFFF00"/>
                </a:solidFill>
                <a:latin typeface="Palatino" charset="0"/>
                <a:ea typeface="Palatino" charset="0"/>
                <a:cs typeface="Palatino" charset="0"/>
              </a:rPr>
              <a:t>2</a:t>
            </a:r>
            <a:r>
              <a:rPr lang="en-US" sz="3960" b="1" dirty="0">
                <a:latin typeface="Palatino" charset="0"/>
                <a:ea typeface="Palatino" charset="0"/>
                <a:cs typeface="Palatino" charset="0"/>
              </a:rPr>
              <a:t>, L. Gamberg</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D. Pitonyak</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2,3</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Z. Scalyer</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D. Xu</a:t>
            </a:r>
            <a:r>
              <a:rPr lang="en-US" sz="3960" b="1" baseline="30000" dirty="0">
                <a:solidFill>
                  <a:srgbClr val="FFFF00"/>
                </a:solidFill>
                <a:latin typeface="Palatino" charset="0"/>
                <a:ea typeface="Palatino" charset="0"/>
                <a:cs typeface="Palatino" charset="0"/>
              </a:rPr>
              <a:t>2</a:t>
            </a:r>
            <a:endParaRPr lang="en-US" sz="3960" b="1" dirty="0">
              <a:solidFill>
                <a:srgbClr val="FFFF00"/>
              </a:solidFill>
              <a:latin typeface="Palatino" charset="0"/>
              <a:ea typeface="Palatino" charset="0"/>
              <a:cs typeface="Palatino" charset="0"/>
            </a:endParaRPr>
          </a:p>
          <a:p>
            <a:pPr algn="ctr"/>
            <a:r>
              <a:rPr lang="en-US" sz="2520" b="1" baseline="30000" dirty="0">
                <a:latin typeface="Palatino" charset="0"/>
                <a:ea typeface="Palatino" charset="0"/>
                <a:cs typeface="Palatino" charset="0"/>
              </a:rPr>
              <a:t>1 </a:t>
            </a:r>
            <a:r>
              <a:rPr lang="en-US" sz="2520" b="1" dirty="0">
                <a:latin typeface="Palatino" charset="0"/>
                <a:ea typeface="Palatino" charset="0"/>
                <a:cs typeface="Palatino" charset="0"/>
              </a:rPr>
              <a:t>College of Engineering, Penn State University </a:t>
            </a:r>
            <a:endParaRPr lang="en-US" sz="2520" b="1" baseline="30000" dirty="0">
              <a:latin typeface="Palatino" charset="0"/>
              <a:ea typeface="Palatino" charset="0"/>
              <a:cs typeface="Palatino" charset="0"/>
            </a:endParaRPr>
          </a:p>
          <a:p>
            <a:pPr algn="ctr"/>
            <a:r>
              <a:rPr lang="en-US" sz="2520" b="1" baseline="30000" dirty="0" smtClean="0">
                <a:latin typeface="Palatino" charset="0"/>
                <a:ea typeface="Palatino" charset="0"/>
                <a:cs typeface="Palatino" charset="0"/>
              </a:rPr>
              <a:t>       2</a:t>
            </a:r>
            <a:r>
              <a:rPr lang="en-US" sz="2520" b="1" dirty="0" smtClean="0">
                <a:latin typeface="Palatino" charset="0"/>
                <a:ea typeface="Palatino" charset="0"/>
                <a:cs typeface="Palatino" charset="0"/>
              </a:rPr>
              <a:t> </a:t>
            </a:r>
            <a:r>
              <a:rPr lang="en-US" sz="2520" b="1" dirty="0">
                <a:latin typeface="Palatino" charset="0"/>
                <a:ea typeface="Palatino" charset="0"/>
                <a:cs typeface="Palatino" charset="0"/>
              </a:rPr>
              <a:t>Division of Science, Penn State University Berks</a:t>
            </a:r>
          </a:p>
          <a:p>
            <a:pPr algn="ctr"/>
            <a:r>
              <a:rPr lang="en-US" sz="2520" b="1" baseline="30000" dirty="0">
                <a:latin typeface="Palatino" charset="0"/>
                <a:ea typeface="Palatino" charset="0"/>
                <a:cs typeface="Palatino" charset="0"/>
              </a:rPr>
              <a:t>3</a:t>
            </a:r>
            <a:r>
              <a:rPr lang="en-US" sz="2520" b="1" dirty="0">
                <a:latin typeface="Palatino" charset="0"/>
                <a:ea typeface="Palatino" charset="0"/>
                <a:cs typeface="Palatino" charset="0"/>
              </a:rPr>
              <a:t> Theory Center, Jefferson Lab, Newport News</a:t>
            </a: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684911" y="30760327"/>
            <a:ext cx="12801600"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9684911" y="31547284"/>
            <a:ext cx="12801600" cy="1836977"/>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2000" dirty="0">
                <a:latin typeface="Palatino"/>
                <a:ea typeface="Palatino" charset="0"/>
                <a:cs typeface="Palatino" charset="0"/>
              </a:rPr>
              <a:t>We would like to acknowledge partial support from NSF under Contract No. PHY-1623454, DOE under Contracts No. DE-FG02-07ER41460, by the U.S. Department of Energy, Office of Science, Office of Nuclear Physics, within the framework of the TMD Topical Collaboration.</a:t>
            </a:r>
            <a:endParaRPr lang="en-US" sz="2000" b="1" dirty="0">
              <a:latin typeface="Palatino"/>
              <a:ea typeface="Palatino" charset="0"/>
              <a:cs typeface="Palatino" charset="0"/>
            </a:endParaRPr>
          </a:p>
        </p:txBody>
      </p:sp>
      <p:sp>
        <p:nvSpPr>
          <p:cNvPr id="3" name="Content Placeholder 2"/>
          <p:cNvSpPr>
            <a:spLocks noGrp="1"/>
          </p:cNvSpPr>
          <p:nvPr>
            <p:ph sz="quarter" idx="32"/>
          </p:nvPr>
        </p:nvSpPr>
        <p:spPr>
          <a:xfrm>
            <a:off x="15564695" y="6132191"/>
            <a:ext cx="13199716" cy="14826810"/>
          </a:xfrm>
          <a:solidFill>
            <a:schemeClr val="bg1">
              <a:alpha val="81000"/>
            </a:schemeClr>
          </a:solidFill>
        </p:spPr>
        <p:txBody>
          <a:bodyPr>
            <a:normAutofit/>
          </a:bodyPr>
          <a:lstStyle/>
          <a:p>
            <a:pPr marL="0" indent="0" algn="just">
              <a:buNone/>
            </a:pPr>
            <a:r>
              <a:rPr lang="en-US" sz="3200" dirty="0">
                <a:latin typeface="Palatino" charset="0"/>
                <a:ea typeface="Palatino" charset="0"/>
                <a:cs typeface="Palatino" charset="0"/>
              </a:rPr>
              <a:t>The production of charged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  </a:t>
            </a:r>
            <a:r>
              <a:rPr lang="en-US" sz="3200" dirty="0">
                <a:latin typeface="Palatino" charset="0"/>
                <a:ea typeface="Palatino" charset="0"/>
                <a:cs typeface="Palatino" charset="0"/>
              </a:rPr>
              <a:t>and kaons            </a:t>
            </a:r>
          </a:p>
          <a:p>
            <a:pPr marL="0" indent="0" algn="just">
              <a:buNone/>
            </a:pP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 in  SIDIS </a:t>
            </a:r>
            <a:r>
              <a:rPr lang="en-US" sz="3200" dirty="0">
                <a:latin typeface="Palatino" charset="0"/>
                <a:ea typeface="Palatino" charset="0"/>
                <a:cs typeface="Palatino" charset="0"/>
              </a:rPr>
              <a:t>at low transverse momentum </a:t>
            </a:r>
            <a:r>
              <a:rPr lang="en-US" sz="3200" dirty="0" smtClean="0">
                <a:latin typeface="Palatino" charset="0"/>
                <a:ea typeface="Palatino" charset="0"/>
                <a:cs typeface="Palatino" charset="0"/>
              </a:rPr>
              <a:t>is described as a convolution </a:t>
            </a:r>
            <a:r>
              <a:rPr lang="en-US" sz="3200" dirty="0">
                <a:latin typeface="Palatino" charset="0"/>
                <a:ea typeface="Palatino" charset="0"/>
                <a:cs typeface="Palatino" charset="0"/>
              </a:rPr>
              <a:t>of </a:t>
            </a:r>
            <a:r>
              <a:rPr lang="en-US" sz="3200" dirty="0" smtClean="0">
                <a:latin typeface="Palatino" charset="0"/>
                <a:ea typeface="Palatino" charset="0"/>
                <a:cs typeface="Palatino" charset="0"/>
              </a:rPr>
              <a:t>TMD distribution </a:t>
            </a:r>
            <a:r>
              <a:rPr lang="en-US" sz="3200" dirty="0">
                <a:latin typeface="Palatino" charset="0"/>
                <a:ea typeface="Palatino" charset="0"/>
                <a:cs typeface="Palatino" charset="0"/>
              </a:rPr>
              <a:t>and </a:t>
            </a:r>
            <a:r>
              <a:rPr lang="en-US" sz="3200" dirty="0" smtClean="0">
                <a:latin typeface="Palatino" charset="0"/>
                <a:ea typeface="Palatino" charset="0"/>
                <a:cs typeface="Palatino" charset="0"/>
              </a:rPr>
              <a:t>fragmentation functions:</a:t>
            </a: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The transverse motion of the quarks is approximated through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model kinematics into the observed transverse momentum of the hadron. This enables us  to gather information from SIDIS for exploration of </a:t>
            </a:r>
            <a:r>
              <a:rPr lang="en-US" sz="3200" dirty="0" smtClean="0">
                <a:latin typeface="Palatino" charset="0"/>
                <a:ea typeface="Palatino" charset="0"/>
                <a:cs typeface="Palatino" charset="0"/>
              </a:rPr>
              <a:t>TMDs.  We use </a:t>
            </a:r>
            <a:r>
              <a:rPr lang="en-US" sz="3200" dirty="0">
                <a:latin typeface="Palatino" charset="0"/>
                <a:ea typeface="Palatino" charset="0"/>
                <a:cs typeface="Palatino" charset="0"/>
              </a:rPr>
              <a:t>the </a:t>
            </a:r>
            <a:r>
              <a:rPr lang="en-US" sz="3200" dirty="0" smtClean="0">
                <a:latin typeface="Palatino" charset="0"/>
                <a:ea typeface="Palatino" charset="0"/>
                <a:cs typeface="Palatino" charset="0"/>
              </a:rPr>
              <a:t>following  </a:t>
            </a:r>
            <a:r>
              <a:rPr lang="en-US" sz="3200" dirty="0">
                <a:latin typeface="Palatino" charset="0"/>
                <a:ea typeface="Palatino" charset="0"/>
                <a:cs typeface="Palatino" charset="0"/>
              </a:rPr>
              <a:t>parameterizations for TMD distribution and fragmentation </a:t>
            </a:r>
            <a:r>
              <a:rPr lang="en-US" sz="3200" dirty="0" smtClean="0">
                <a:latin typeface="Palatino" charset="0"/>
                <a:ea typeface="Palatino" charset="0"/>
                <a:cs typeface="Palatino" charset="0"/>
              </a:rPr>
              <a:t>functions [3]:</a:t>
            </a: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r>
              <a:rPr lang="en-US" sz="3200" dirty="0">
                <a:solidFill>
                  <a:schemeClr val="tx1"/>
                </a:solidFill>
                <a:latin typeface="Palatino" charset="0"/>
                <a:ea typeface="Palatino" charset="0"/>
                <a:cs typeface="Palatino" charset="0"/>
              </a:rPr>
              <a:t>where                  are </a:t>
            </a:r>
            <a:r>
              <a:rPr lang="en-US" sz="3200" dirty="0">
                <a:latin typeface="Palatino" charset="0"/>
                <a:ea typeface="Palatino" charset="0"/>
                <a:cs typeface="Palatino" charset="0"/>
              </a:rPr>
              <a:t>the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distribution and fragmentation functions for a particular quark </a:t>
            </a:r>
            <a:r>
              <a:rPr lang="en-US" sz="3200" dirty="0" smtClean="0">
                <a:latin typeface="Palatino" charset="0"/>
                <a:ea typeface="Palatino" charset="0"/>
                <a:cs typeface="Palatino" charset="0"/>
              </a:rPr>
              <a:t>type,  </a:t>
            </a:r>
            <a:r>
              <a:rPr lang="en-US" sz="3200" dirty="0">
                <a:latin typeface="Palatino" charset="0"/>
                <a:ea typeface="Palatino" charset="0"/>
                <a:cs typeface="Palatino" charset="0"/>
              </a:rPr>
              <a:t>and                  </a:t>
            </a:r>
            <a:r>
              <a:rPr lang="en-US" sz="3200" dirty="0" smtClean="0">
                <a:latin typeface="Palatino" charset="0"/>
                <a:ea typeface="Palatino" charset="0"/>
                <a:cs typeface="Palatino" charset="0"/>
              </a:rPr>
              <a:t> are </a:t>
            </a:r>
            <a:r>
              <a:rPr lang="en-US" sz="3200" dirty="0">
                <a:latin typeface="Palatino" charset="0"/>
                <a:ea typeface="Palatino" charset="0"/>
                <a:cs typeface="Palatino" charset="0"/>
              </a:rPr>
              <a:t>parameters that characterize the widths of TMD distributions. In our description of HERMES data, we use 6 parameters to describe the widths: </a:t>
            </a:r>
          </a:p>
          <a:p>
            <a:pPr marL="0" indent="0">
              <a:buNone/>
            </a:pPr>
            <a:r>
              <a:rPr lang="en-US" sz="3200" dirty="0">
                <a:latin typeface="Palatino" charset="0"/>
                <a:ea typeface="Palatino" charset="0"/>
                <a:cs typeface="Palatino" charset="0"/>
              </a:rPr>
              <a:t>                                                                    </a:t>
            </a:r>
          </a:p>
          <a:p>
            <a:pPr marL="0" indent="0">
              <a:buNone/>
            </a:pPr>
            <a:r>
              <a:rPr lang="en-US" sz="3200" dirty="0">
                <a:latin typeface="Palatino" charset="0"/>
                <a:ea typeface="Palatino" charset="0"/>
                <a:cs typeface="Palatino" charset="0"/>
              </a:rPr>
              <a:t>which correspond, respectively, to a universal width for valence quarks (</a:t>
            </a:r>
            <a:r>
              <a:rPr lang="en-US" sz="3200" i="1" dirty="0" err="1">
                <a:latin typeface="Palatino" charset="0"/>
                <a:ea typeface="Palatino" charset="0"/>
                <a:cs typeface="Palatino" charset="0"/>
              </a:rPr>
              <a:t>u</a:t>
            </a:r>
            <a:r>
              <a:rPr lang="en-US" sz="3200" i="1" baseline="-25000" dirty="0" err="1">
                <a:latin typeface="Palatino" charset="0"/>
                <a:ea typeface="Palatino" charset="0"/>
                <a:cs typeface="Palatino" charset="0"/>
              </a:rPr>
              <a:t>v</a:t>
            </a:r>
            <a:r>
              <a:rPr lang="en-US" sz="3200" dirty="0">
                <a:latin typeface="Palatino" charset="0"/>
                <a:ea typeface="Palatino" charset="0"/>
                <a:cs typeface="Palatino" charset="0"/>
              </a:rPr>
              <a:t>, </a:t>
            </a:r>
            <a:r>
              <a:rPr lang="en-US" sz="3200" i="1" dirty="0">
                <a:latin typeface="Palatino" charset="0"/>
                <a:ea typeface="Palatino" charset="0"/>
                <a:cs typeface="Palatino" charset="0"/>
              </a:rPr>
              <a:t>d</a:t>
            </a:r>
            <a:r>
              <a:rPr lang="en-US" sz="3200" i="1" baseline="-25000" dirty="0">
                <a:latin typeface="Palatino" charset="0"/>
                <a:ea typeface="Palatino" charset="0"/>
                <a:cs typeface="Palatino" charset="0"/>
              </a:rPr>
              <a:t>v</a:t>
            </a:r>
            <a:r>
              <a:rPr lang="en-US" sz="3200" dirty="0">
                <a:latin typeface="Palatino" charset="0"/>
                <a:ea typeface="Palatino" charset="0"/>
                <a:cs typeface="Palatino" charset="0"/>
              </a:rPr>
              <a:t>)</a:t>
            </a:r>
            <a:r>
              <a:rPr lang="en-US" sz="3200" i="1" dirty="0">
                <a:latin typeface="Palatino" charset="0"/>
                <a:ea typeface="Palatino" charset="0"/>
                <a:cs typeface="Palatino" charset="0"/>
              </a:rPr>
              <a:t> </a:t>
            </a:r>
            <a:r>
              <a:rPr lang="en-US" sz="3200" dirty="0">
                <a:latin typeface="Palatino" charset="0"/>
                <a:ea typeface="Palatino" charset="0"/>
                <a:cs typeface="Palatino" charset="0"/>
              </a:rPr>
              <a:t>in the proton, a universal width for all sea quarks in the proton, and four widths for the favored (e.g.,                                  )  and unfavored (e.g.,                                   ) fragmentation into a       or  </a:t>
            </a:r>
            <a:r>
              <a:rPr lang="en-US" sz="3200" i="1" dirty="0">
                <a:latin typeface="Palatino" charset="0"/>
                <a:ea typeface="Palatino" charset="0"/>
                <a:cs typeface="Palatino" charset="0"/>
              </a:rPr>
              <a:t>K</a:t>
            </a:r>
            <a:r>
              <a:rPr lang="en-US" sz="3200" i="1" baseline="30000" dirty="0">
                <a:latin typeface="Palatino" charset="0"/>
                <a:ea typeface="Palatino" charset="0"/>
                <a:cs typeface="Palatino" charset="0"/>
              </a:rPr>
              <a:t>+</a:t>
            </a:r>
            <a:r>
              <a:rPr lang="en-US" sz="3200" dirty="0">
                <a:latin typeface="Palatino" charset="0"/>
                <a:ea typeface="Palatino" charset="0"/>
                <a:cs typeface="Palatino" charset="0"/>
              </a:rPr>
              <a:t> .</a:t>
            </a:r>
          </a:p>
        </p:txBody>
      </p:sp>
      <p:pic>
        <p:nvPicPr>
          <p:cNvPr id="17" name="Picture 16"/>
          <p:cNvPicPr>
            <a:picLocks noChangeAspect="1"/>
          </p:cNvPicPr>
          <p:nvPr/>
        </p:nvPicPr>
        <p:blipFill>
          <a:blip r:embed="rId5"/>
          <a:stretch>
            <a:fillRect/>
          </a:stretch>
        </p:blipFill>
        <p:spPr>
          <a:xfrm>
            <a:off x="3215178" y="1399847"/>
            <a:ext cx="2751886" cy="2723221"/>
          </a:xfrm>
          <a:prstGeom prst="rect">
            <a:avLst/>
          </a:prstGeom>
        </p:spPr>
      </p:pic>
      <p:pic>
        <p:nvPicPr>
          <p:cNvPr id="47" name="Picture 46"/>
          <p:cNvPicPr>
            <a:picLocks noChangeAspect="1"/>
          </p:cNvPicPr>
          <p:nvPr/>
        </p:nvPicPr>
        <p:blipFill>
          <a:blip r:embed="rId6"/>
          <a:stretch>
            <a:fillRect/>
          </a:stretch>
        </p:blipFill>
        <p:spPr>
          <a:xfrm>
            <a:off x="17383684" y="11698195"/>
            <a:ext cx="4074638" cy="983184"/>
          </a:xfrm>
          <a:prstGeom prst="rect">
            <a:avLst/>
          </a:prstGeom>
        </p:spPr>
      </p:pic>
      <p:pic>
        <p:nvPicPr>
          <p:cNvPr id="48" name="Picture 47"/>
          <p:cNvPicPr>
            <a:picLocks noChangeAspect="1"/>
          </p:cNvPicPr>
          <p:nvPr/>
        </p:nvPicPr>
        <p:blipFill>
          <a:blip r:embed="rId7"/>
          <a:stretch>
            <a:fillRect/>
          </a:stretch>
        </p:blipFill>
        <p:spPr>
          <a:xfrm>
            <a:off x="22611668" y="11662165"/>
            <a:ext cx="4484298" cy="1050669"/>
          </a:xfrm>
          <a:prstGeom prst="rect">
            <a:avLst/>
          </a:prstGeom>
        </p:spPr>
      </p:pic>
      <p:pic>
        <p:nvPicPr>
          <p:cNvPr id="68" name="Picture 67"/>
          <p:cNvPicPr>
            <a:picLocks noChangeAspect="1"/>
          </p:cNvPicPr>
          <p:nvPr/>
        </p:nvPicPr>
        <p:blipFill>
          <a:blip r:embed="rId8"/>
          <a:stretch>
            <a:fillRect/>
          </a:stretch>
        </p:blipFill>
        <p:spPr>
          <a:xfrm>
            <a:off x="18019148" y="8072008"/>
            <a:ext cx="8833833" cy="828172"/>
          </a:xfrm>
          <a:prstGeom prst="rect">
            <a:avLst/>
          </a:prstGeom>
        </p:spPr>
      </p:pic>
      <p:sp>
        <p:nvSpPr>
          <p:cNvPr id="77" name="Text Placeholder 8"/>
          <p:cNvSpPr>
            <a:spLocks noGrp="1"/>
          </p:cNvSpPr>
          <p:nvPr>
            <p:ph type="body" sz="quarter" idx="21"/>
          </p:nvPr>
        </p:nvSpPr>
        <p:spPr>
          <a:xfrm>
            <a:off x="29718000" y="8103922"/>
            <a:ext cx="12801600" cy="804899"/>
          </a:xfrm>
        </p:spPr>
        <p:txBody>
          <a:bodyPr/>
          <a:lstStyle/>
          <a:p>
            <a:r>
              <a:rPr lang="en-US" sz="4400" b="1" dirty="0">
                <a:latin typeface="Palatino" charset="0"/>
                <a:ea typeface="Palatino" charset="0"/>
                <a:cs typeface="Palatino" charset="0"/>
              </a:rPr>
              <a:t>DATA SELECTION AND Analysis</a:t>
            </a:r>
          </a:p>
        </p:txBody>
      </p:sp>
      <p:sp>
        <p:nvSpPr>
          <p:cNvPr id="76" name="TextBox 75"/>
          <p:cNvSpPr txBox="1"/>
          <p:nvPr/>
        </p:nvSpPr>
        <p:spPr>
          <a:xfrm>
            <a:off x="41805169" y="6409868"/>
            <a:ext cx="745052" cy="584775"/>
          </a:xfrm>
          <a:prstGeom prst="rect">
            <a:avLst/>
          </a:prstGeom>
          <a:noFill/>
        </p:spPr>
        <p:txBody>
          <a:bodyPr wrap="square" rtlCol="0">
            <a:spAutoFit/>
          </a:bodyPr>
          <a:lstStyle/>
          <a:p>
            <a:r>
              <a:rPr lang="en-US" sz="3200" dirty="0">
                <a:latin typeface="Palatino" charset="0"/>
                <a:ea typeface="Palatino" charset="0"/>
                <a:cs typeface="Palatino" charset="0"/>
              </a:rPr>
              <a:t>(1)</a:t>
            </a:r>
          </a:p>
        </p:txBody>
      </p:sp>
      <p:sp>
        <p:nvSpPr>
          <p:cNvPr id="30" name="Content Placeholder 2"/>
          <p:cNvSpPr>
            <a:spLocks noGrp="1"/>
          </p:cNvSpPr>
          <p:nvPr>
            <p:ph sz="quarter" idx="32"/>
          </p:nvPr>
        </p:nvSpPr>
        <p:spPr>
          <a:xfrm>
            <a:off x="1371600" y="6133729"/>
            <a:ext cx="12801600" cy="6128315"/>
          </a:xfrm>
          <a:solidFill>
            <a:schemeClr val="bg1">
              <a:alpha val="81000"/>
            </a:schemeClr>
          </a:solidFill>
        </p:spPr>
        <p:txBody>
          <a:bodyPr>
            <a:noAutofit/>
          </a:bodyPr>
          <a:lstStyle/>
          <a:p>
            <a:pPr marL="0" indent="0" algn="just">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Any particle containing quarks and gluons is called a hadron.  Moreover, the quarks are not static inside of a nucleon – they have an intrinsic momentum even for a nucleon at rest.  One of the ways to access this intrinsic motion is through a process called semi-inclusive deep-inelastic scattering (SIDIS).  In this reaction, a high-energy electron scatters off of a quark inside of the nucleon.  This quark forms a hadron in the final-state (e.g., a pion), which is detected along with the scattered electron (see Fig. 1).</a:t>
            </a:r>
          </a:p>
        </p:txBody>
      </p:sp>
      <p:pic>
        <p:nvPicPr>
          <p:cNvPr id="31" name="Picture 30"/>
          <p:cNvPicPr/>
          <p:nvPr/>
        </p:nvPicPr>
        <p:blipFill>
          <a:blip r:embed="rId9">
            <a:extLst>
              <a:ext uri="{28A0092B-C50C-407E-A947-70E740481C1C}">
                <a14:useLocalDpi xmlns:a14="http://schemas.microsoft.com/office/drawing/2010/main" val="0"/>
              </a:ext>
            </a:extLst>
          </a:blip>
          <a:stretch>
            <a:fillRect/>
          </a:stretch>
        </p:blipFill>
        <p:spPr>
          <a:xfrm>
            <a:off x="1686327" y="12666081"/>
            <a:ext cx="6971539" cy="4590654"/>
          </a:xfrm>
          <a:prstGeom prst="rect">
            <a:avLst/>
          </a:prstGeom>
        </p:spPr>
      </p:pic>
      <p:sp>
        <p:nvSpPr>
          <p:cNvPr id="2" name="TextBox 1"/>
          <p:cNvSpPr txBox="1"/>
          <p:nvPr/>
        </p:nvSpPr>
        <p:spPr>
          <a:xfrm>
            <a:off x="8705809" y="12673983"/>
            <a:ext cx="5023515" cy="446276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deep-inelastic scattering (SIDIS): a high-energy electron knocks a quark out of the nucleon. The quark forms a pion in the final state, which is detected along with the scattered electron.</a:t>
            </a:r>
          </a:p>
          <a:p>
            <a:endParaRPr lang="en-US" sz="6000" dirty="0" err="1"/>
          </a:p>
        </p:txBody>
      </p:sp>
      <p:sp>
        <p:nvSpPr>
          <p:cNvPr id="32" name="Text Placeholder 8"/>
          <p:cNvSpPr>
            <a:spLocks noGrp="1"/>
          </p:cNvSpPr>
          <p:nvPr>
            <p:ph type="body" sz="quarter" idx="21"/>
          </p:nvPr>
        </p:nvSpPr>
        <p:spPr>
          <a:xfrm>
            <a:off x="1371600" y="17308269"/>
            <a:ext cx="12801600" cy="804899"/>
          </a:xfrm>
        </p:spPr>
        <p:txBody>
          <a:bodyPr/>
          <a:lstStyle/>
          <a:p>
            <a:r>
              <a:rPr lang="en-US" sz="4400" b="1" dirty="0">
                <a:latin typeface="Palatino" charset="0"/>
                <a:ea typeface="Palatino" charset="0"/>
                <a:cs typeface="Palatino" charset="0"/>
              </a:rPr>
              <a:t>The Purpose</a:t>
            </a:r>
          </a:p>
        </p:txBody>
      </p:sp>
      <p:sp>
        <p:nvSpPr>
          <p:cNvPr id="33" name="Content Placeholder 2"/>
          <p:cNvSpPr>
            <a:spLocks noGrp="1"/>
          </p:cNvSpPr>
          <p:nvPr>
            <p:ph sz="quarter" idx="32"/>
          </p:nvPr>
        </p:nvSpPr>
        <p:spPr>
          <a:xfrm>
            <a:off x="1371599" y="18062413"/>
            <a:ext cx="12801600" cy="3546106"/>
          </a:xfrm>
          <a:solidFill>
            <a:schemeClr val="bg1">
              <a:alpha val="79000"/>
            </a:schemeClr>
          </a:solidFill>
        </p:spPr>
        <p:txBody>
          <a:bodyPr>
            <a:normAutofit lnSpcReduction="10000"/>
          </a:bodyPr>
          <a:lstStyle/>
          <a:p>
            <a:pPr marL="0" indent="0" algn="just">
              <a:buNone/>
            </a:pPr>
            <a:r>
              <a:rPr lang="en-US" sz="3200" dirty="0">
                <a:latin typeface="Palatino" charset="0"/>
                <a:ea typeface="Palatino" charset="0"/>
                <a:cs typeface="Palatino" charset="0"/>
              </a:rPr>
              <a:t>The purpose of this project is to perform a phenomenological analysis of SIDIS data from HERMES on an unpolarized target.  This study gives us information on the intrinsic motion of quarks inside nucleons, which is encoded in </a:t>
            </a:r>
            <a:r>
              <a:rPr lang="en-US" sz="3200" dirty="0" smtClean="0">
                <a:latin typeface="Palatino" charset="0"/>
                <a:ea typeface="Palatino" charset="0"/>
                <a:cs typeface="Palatino" charset="0"/>
              </a:rPr>
              <a:t>the so-called </a:t>
            </a:r>
            <a:r>
              <a:rPr lang="en-US" sz="3200" dirty="0">
                <a:latin typeface="Palatino" charset="0"/>
                <a:ea typeface="Palatino" charset="0"/>
                <a:cs typeface="Palatino" charset="0"/>
              </a:rPr>
              <a:t>transverse momentum dependent functions (TMDs).  Knowledge of TMDs allows one to </a:t>
            </a:r>
            <a:r>
              <a:rPr lang="en-US" sz="3200" dirty="0" smtClean="0">
                <a:latin typeface="Palatino" charset="0"/>
                <a:ea typeface="Palatino" charset="0"/>
                <a:cs typeface="Palatino" charset="0"/>
              </a:rPr>
              <a:t>create </a:t>
            </a:r>
            <a:r>
              <a:rPr lang="en-US" sz="3200" dirty="0" smtClean="0">
                <a:solidFill>
                  <a:srgbClr val="292934"/>
                </a:solidFill>
                <a:latin typeface="Palatino" charset="0"/>
                <a:ea typeface="Palatino" charset="0"/>
                <a:cs typeface="Palatino" charset="0"/>
              </a:rPr>
              <a:t>3-D </a:t>
            </a:r>
            <a:r>
              <a:rPr lang="en-US" sz="3200" dirty="0" smtClean="0">
                <a:latin typeface="Palatino" charset="0"/>
                <a:ea typeface="Palatino" charset="0"/>
                <a:cs typeface="Palatino" charset="0"/>
              </a:rPr>
              <a:t>maps of the longitudinal and transverse momenta of </a:t>
            </a:r>
            <a:r>
              <a:rPr lang="en-US" sz="3200" dirty="0" err="1" smtClean="0">
                <a:latin typeface="Palatino" charset="0"/>
                <a:ea typeface="Palatino" charset="0"/>
                <a:cs typeface="Palatino" charset="0"/>
              </a:rPr>
              <a:t>partons</a:t>
            </a:r>
            <a:r>
              <a:rPr lang="en-US" sz="3200" dirty="0" smtClean="0">
                <a:latin typeface="Palatino" charset="0"/>
                <a:ea typeface="Palatino" charset="0"/>
                <a:cs typeface="Palatino" charset="0"/>
              </a:rPr>
              <a:t> (quarks and gluons) in the nucleon.</a:t>
            </a:r>
            <a:endParaRPr lang="en-US" sz="3200" dirty="0">
              <a:latin typeface="Palatino" charset="0"/>
              <a:ea typeface="Palatino" charset="0"/>
              <a:cs typeface="Palatino" charset="0"/>
            </a:endParaRPr>
          </a:p>
        </p:txBody>
      </p:sp>
      <p:sp>
        <p:nvSpPr>
          <p:cNvPr id="57" name="Text Placeholder 8"/>
          <p:cNvSpPr>
            <a:spLocks noGrp="1"/>
          </p:cNvSpPr>
          <p:nvPr>
            <p:ph type="body" sz="quarter" idx="21"/>
          </p:nvPr>
        </p:nvSpPr>
        <p:spPr>
          <a:xfrm>
            <a:off x="29684911" y="26634851"/>
            <a:ext cx="12801600" cy="804899"/>
          </a:xfrm>
        </p:spPr>
        <p:txBody>
          <a:bodyPr/>
          <a:lstStyle/>
          <a:p>
            <a:r>
              <a:rPr lang="en-US" sz="4400" b="1" dirty="0">
                <a:latin typeface="Palatino" charset="0"/>
                <a:ea typeface="Palatino" charset="0"/>
                <a:cs typeface="Palatino" charset="0"/>
              </a:rPr>
              <a:t>Conclusions and outlook</a:t>
            </a:r>
          </a:p>
        </p:txBody>
      </p:sp>
      <p:sp>
        <p:nvSpPr>
          <p:cNvPr id="29" name="Text Placeholder 8"/>
          <p:cNvSpPr>
            <a:spLocks noGrp="1"/>
          </p:cNvSpPr>
          <p:nvPr>
            <p:ph type="body" sz="quarter" idx="21"/>
          </p:nvPr>
        </p:nvSpPr>
        <p:spPr>
          <a:xfrm>
            <a:off x="1371600" y="5486400"/>
            <a:ext cx="12801600" cy="804899"/>
          </a:xfrm>
        </p:spPr>
        <p:txBody>
          <a:bodyPr/>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5544800" y="5486400"/>
            <a:ext cx="12801600" cy="804899"/>
          </a:xfrm>
        </p:spPr>
        <p:txBody>
          <a:bodyPr/>
          <a:lstStyle/>
          <a:p>
            <a:r>
              <a:rPr lang="en-US" sz="4400" b="1" dirty="0">
                <a:latin typeface="Palatino" charset="0"/>
                <a:ea typeface="Palatino" charset="0"/>
                <a:cs typeface="Palatino" charset="0"/>
              </a:rPr>
              <a:t>The model</a:t>
            </a:r>
          </a:p>
        </p:txBody>
      </p:sp>
      <p:sp>
        <p:nvSpPr>
          <p:cNvPr id="38" name="Text Placeholder 8"/>
          <p:cNvSpPr>
            <a:spLocks noGrp="1"/>
          </p:cNvSpPr>
          <p:nvPr>
            <p:ph type="body" sz="quarter" idx="21"/>
          </p:nvPr>
        </p:nvSpPr>
        <p:spPr>
          <a:xfrm>
            <a:off x="15568163" y="17940433"/>
            <a:ext cx="26732978" cy="815410"/>
          </a:xfrm>
        </p:spPr>
        <p:txBody>
          <a:bodyPr/>
          <a:lstStyle/>
          <a:p>
            <a:r>
              <a:rPr lang="en-US" sz="4400" b="1" dirty="0">
                <a:latin typeface="Palatino" charset="0"/>
                <a:ea typeface="Palatino" charset="0"/>
                <a:cs typeface="Palatino" charset="0"/>
              </a:rPr>
              <a:t>RESULTS</a:t>
            </a:r>
          </a:p>
        </p:txBody>
      </p:sp>
      <p:pic>
        <p:nvPicPr>
          <p:cNvPr id="60" name="Picture 59"/>
          <p:cNvPicPr>
            <a:picLocks noChangeAspect="1"/>
          </p:cNvPicPr>
          <p:nvPr/>
        </p:nvPicPr>
        <p:blipFill>
          <a:blip r:embed="rId10"/>
          <a:stretch>
            <a:fillRect/>
          </a:stretch>
        </p:blipFill>
        <p:spPr>
          <a:xfrm>
            <a:off x="254692" y="1348926"/>
            <a:ext cx="2783753" cy="2783753"/>
          </a:xfrm>
          <a:prstGeom prst="rect">
            <a:avLst/>
          </a:prstGeom>
        </p:spPr>
      </p:pic>
      <p:sp>
        <p:nvSpPr>
          <p:cNvPr id="5" name="TextBox 4"/>
          <p:cNvSpPr txBox="1"/>
          <p:nvPr/>
        </p:nvSpPr>
        <p:spPr>
          <a:xfrm>
            <a:off x="29684911" y="27570086"/>
            <a:ext cx="12801600" cy="3046988"/>
          </a:xfrm>
          <a:prstGeom prst="rect">
            <a:avLst/>
          </a:prstGeom>
          <a:noFill/>
        </p:spPr>
        <p:txBody>
          <a:bodyPr wrap="square" rtlCol="0">
            <a:spAutoFit/>
          </a:bodyPr>
          <a:lstStyle/>
          <a:p>
            <a:r>
              <a:rPr lang="en-US" sz="3200" dirty="0">
                <a:latin typeface="Palatino"/>
              </a:rPr>
              <a:t>We performed a phenomenological analysis of HERMES data on the  electroproduction of charged </a:t>
            </a:r>
            <a:r>
              <a:rPr lang="en-US" sz="3200" dirty="0" err="1">
                <a:latin typeface="Palatino"/>
              </a:rPr>
              <a:t>pions</a:t>
            </a:r>
            <a:r>
              <a:rPr lang="en-US" sz="3200" dirty="0">
                <a:latin typeface="Palatino"/>
              </a:rPr>
              <a:t> and kaons from both proton and deuteron targets. </a:t>
            </a:r>
            <a:r>
              <a:rPr lang="en-US" sz="3200" dirty="0">
                <a:latin typeface="Palatino" charset="0"/>
                <a:ea typeface="Palatino" charset="0"/>
                <a:cs typeface="Palatino" charset="0"/>
              </a:rPr>
              <a:t>The determination of the nonperturbative parameters of TMDs requires very careful selection of the experimental data compatible with factorization. </a:t>
            </a:r>
            <a:r>
              <a:rPr lang="en-US" sz="3200" dirty="0">
                <a:latin typeface="Palatino"/>
              </a:rPr>
              <a:t>We suggest that cut in rapidity can be used for such a selection.</a:t>
            </a:r>
          </a:p>
        </p:txBody>
      </p:sp>
      <p:sp>
        <p:nvSpPr>
          <p:cNvPr id="34" name="Text Placeholder 8"/>
          <p:cNvSpPr>
            <a:spLocks noGrp="1"/>
          </p:cNvSpPr>
          <p:nvPr>
            <p:ph type="body" sz="quarter" idx="21"/>
          </p:nvPr>
        </p:nvSpPr>
        <p:spPr>
          <a:xfrm>
            <a:off x="1371600" y="21803092"/>
            <a:ext cx="12801600" cy="804899"/>
          </a:xfrm>
        </p:spPr>
        <p:txBody>
          <a:bodyPr/>
          <a:lstStyle/>
          <a:p>
            <a:r>
              <a:rPr lang="en-US" sz="4400" b="1" dirty="0">
                <a:latin typeface="Palatino" charset="0"/>
                <a:ea typeface="Palatino" charset="0"/>
                <a:cs typeface="Palatino" charset="0"/>
              </a:rPr>
              <a:t>The DATA</a:t>
            </a:r>
          </a:p>
        </p:txBody>
      </p:sp>
      <p:pic>
        <p:nvPicPr>
          <p:cNvPr id="20" name="Picture 1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917813" y="1195034"/>
            <a:ext cx="6046497" cy="3133855"/>
          </a:xfrm>
          <a:prstGeom prst="rect">
            <a:avLst/>
          </a:prstGeom>
        </p:spPr>
      </p:pic>
      <p:pic>
        <p:nvPicPr>
          <p:cNvPr id="97" name="Picture 96"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817665" y="28574081"/>
            <a:ext cx="12116546" cy="2455255"/>
          </a:xfrm>
          <a:prstGeom prst="rect">
            <a:avLst/>
          </a:prstGeom>
        </p:spPr>
      </p:pic>
      <p:sp>
        <p:nvSpPr>
          <p:cNvPr id="53" name="TextBox 52"/>
          <p:cNvSpPr txBox="1"/>
          <p:nvPr/>
        </p:nvSpPr>
        <p:spPr>
          <a:xfrm rot="16200000">
            <a:off x="296328" y="28679912"/>
            <a:ext cx="2518803" cy="461665"/>
          </a:xfrm>
          <a:prstGeom prst="rect">
            <a:avLst/>
          </a:prstGeom>
          <a:noFill/>
        </p:spPr>
        <p:txBody>
          <a:bodyPr wrap="square" rtlCol="0">
            <a:spAutoFit/>
          </a:bodyPr>
          <a:lstStyle/>
          <a:p>
            <a:r>
              <a:rPr lang="en-US" sz="2400" b="1" dirty="0"/>
              <a:t>Multiplicity</a:t>
            </a:r>
          </a:p>
        </p:txBody>
      </p:sp>
      <p:sp>
        <p:nvSpPr>
          <p:cNvPr id="54" name="TextBox 53"/>
          <p:cNvSpPr txBox="1"/>
          <p:nvPr/>
        </p:nvSpPr>
        <p:spPr>
          <a:xfrm>
            <a:off x="10710203" y="28171927"/>
            <a:ext cx="1248818" cy="461665"/>
          </a:xfrm>
          <a:prstGeom prst="rect">
            <a:avLst/>
          </a:prstGeom>
          <a:noFill/>
        </p:spPr>
        <p:txBody>
          <a:bodyPr wrap="square" rtlCol="0">
            <a:spAutoFit/>
          </a:bodyPr>
          <a:lstStyle/>
          <a:p>
            <a:r>
              <a:rPr lang="en-US" sz="2400" b="1" dirty="0" err="1"/>
              <a:t>kaon</a:t>
            </a:r>
            <a:endParaRPr lang="en-US" sz="2400" b="1" dirty="0"/>
          </a:p>
        </p:txBody>
      </p:sp>
      <p:sp>
        <p:nvSpPr>
          <p:cNvPr id="98" name="TextBox 97"/>
          <p:cNvSpPr txBox="1"/>
          <p:nvPr/>
        </p:nvSpPr>
        <p:spPr>
          <a:xfrm>
            <a:off x="4550780" y="28150761"/>
            <a:ext cx="1248818" cy="461665"/>
          </a:xfrm>
          <a:prstGeom prst="rect">
            <a:avLst/>
          </a:prstGeom>
          <a:noFill/>
        </p:spPr>
        <p:txBody>
          <a:bodyPr wrap="square" rtlCol="0">
            <a:spAutoFit/>
          </a:bodyPr>
          <a:lstStyle/>
          <a:p>
            <a:r>
              <a:rPr lang="en-US" sz="2400" b="1" dirty="0"/>
              <a:t>pion</a:t>
            </a:r>
          </a:p>
        </p:txBody>
      </p:sp>
      <p:sp>
        <p:nvSpPr>
          <p:cNvPr id="55" name="TextBox 54"/>
          <p:cNvSpPr txBox="1"/>
          <p:nvPr/>
        </p:nvSpPr>
        <p:spPr>
          <a:xfrm>
            <a:off x="1108364" y="30775344"/>
            <a:ext cx="13136631" cy="523220"/>
          </a:xfrm>
          <a:prstGeom prst="rect">
            <a:avLst/>
          </a:prstGeom>
          <a:noFill/>
        </p:spPr>
        <p:txBody>
          <a:bodyPr wrap="square" rtlCol="0">
            <a:spAutoFit/>
          </a:bodyPr>
          <a:lstStyle/>
          <a:p>
            <a:r>
              <a:rPr lang="en-US" sz="2800" dirty="0">
                <a:latin typeface="Palatino"/>
                <a:cs typeface="Palatino"/>
              </a:rPr>
              <a:t>Figure 2: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[1]</a:t>
            </a:r>
          </a:p>
        </p:txBody>
      </p:sp>
      <p:pic>
        <p:nvPicPr>
          <p:cNvPr id="61" name="Picture 60"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72799" y="25742051"/>
            <a:ext cx="9990547" cy="1141162"/>
          </a:xfrm>
          <a:prstGeom prst="rect">
            <a:avLst/>
          </a:prstGeom>
        </p:spPr>
      </p:pic>
      <p:pic>
        <p:nvPicPr>
          <p:cNvPr id="62" name="Picture 61"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123118" y="6322272"/>
            <a:ext cx="2760118" cy="475483"/>
          </a:xfrm>
          <a:prstGeom prst="rect">
            <a:avLst/>
          </a:prstGeom>
        </p:spPr>
      </p:pic>
      <p:pic>
        <p:nvPicPr>
          <p:cNvPr id="64" name="Picture 63"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5893838" y="6881055"/>
            <a:ext cx="2986600" cy="476461"/>
          </a:xfrm>
          <a:prstGeom prst="rect">
            <a:avLst/>
          </a:prstGeom>
        </p:spPr>
      </p:pic>
      <p:pic>
        <p:nvPicPr>
          <p:cNvPr id="71" name="Picture 70" descr="latex-image-1.pdf"/>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7151544" y="12850728"/>
            <a:ext cx="1595959" cy="373737"/>
          </a:xfrm>
          <a:prstGeom prst="rect">
            <a:avLst/>
          </a:prstGeom>
        </p:spPr>
      </p:pic>
      <p:pic>
        <p:nvPicPr>
          <p:cNvPr id="99" name="Picture 98" descr="latex-image-1.pdf"/>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3645113" y="13287098"/>
            <a:ext cx="1554338" cy="408512"/>
          </a:xfrm>
          <a:prstGeom prst="rect">
            <a:avLst/>
          </a:prstGeom>
        </p:spPr>
      </p:pic>
      <p:sp>
        <p:nvSpPr>
          <p:cNvPr id="58" name="Content Placeholder 2"/>
          <p:cNvSpPr>
            <a:spLocks noGrp="1"/>
          </p:cNvSpPr>
          <p:nvPr>
            <p:ph sz="quarter" idx="32"/>
          </p:nvPr>
        </p:nvSpPr>
        <p:spPr>
          <a:xfrm>
            <a:off x="29634895" y="8931968"/>
            <a:ext cx="12923039" cy="8215659"/>
          </a:xfrm>
          <a:solidFill>
            <a:schemeClr val="bg1">
              <a:alpha val="81000"/>
            </a:schemeClr>
          </a:solidFill>
        </p:spPr>
        <p:txBody>
          <a:bodyPr>
            <a:normAutofit/>
          </a:bodyPr>
          <a:lstStyle/>
          <a:p>
            <a:pPr marL="0" indent="0">
              <a:buNone/>
            </a:pPr>
            <a:r>
              <a:rPr lang="en-US" sz="3200" dirty="0">
                <a:latin typeface="Palatino" charset="0"/>
                <a:ea typeface="Palatino" charset="0"/>
                <a:cs typeface="Palatino" charset="0"/>
              </a:rPr>
              <a:t>We apply Eq. (1) to the data using appropriate isospin relations for the proton and deuteron targets.  The analysis of the data will be done using the standard       minimization </a:t>
            </a:r>
            <a:r>
              <a:rPr lang="en-US" sz="3200" dirty="0" smtClean="0">
                <a:latin typeface="Palatino" charset="0"/>
                <a:ea typeface="Palatino" charset="0"/>
                <a:cs typeface="Palatino" charset="0"/>
              </a:rPr>
              <a:t>procedure. The </a:t>
            </a:r>
            <a:r>
              <a:rPr lang="en-US" sz="3200" dirty="0">
                <a:latin typeface="Palatino" charset="0"/>
                <a:ea typeface="Palatino" charset="0"/>
                <a:cs typeface="Palatino" charset="0"/>
              </a:rPr>
              <a:t>main objective of our analysis is understanding of the correct criteria for data selection. A recent paper </a:t>
            </a:r>
            <a:r>
              <a:rPr lang="en-US" sz="3200" dirty="0">
                <a:latin typeface="Palatino"/>
                <a:cs typeface="Palatino"/>
              </a:rPr>
              <a:t>[2] studied SIDIS process and limits of TMD factorization. </a:t>
            </a:r>
            <a:r>
              <a:rPr lang="en-US" sz="3200" dirty="0">
                <a:latin typeface="Palatino" charset="0"/>
                <a:ea typeface="Palatino" charset="0"/>
                <a:cs typeface="Palatino" charset="0"/>
              </a:rPr>
              <a:t>The authors propose a criteria for identifying the current fragmentation region — the kinematical region where a factorization picture with fragmentation functions is appropriate for studies of transverse-momentum-dependent (TMD) functions - based on a rapidity selection filter of the data.  We apply a cut on the boost invariant difference of the target nucleon rapidity, and the produced hadron rapidity in the </a:t>
            </a:r>
            <a:r>
              <a:rPr lang="en-US" sz="3200" dirty="0" err="1">
                <a:latin typeface="Palatino" charset="0"/>
                <a:ea typeface="Palatino" charset="0"/>
                <a:cs typeface="Palatino" charset="0"/>
              </a:rPr>
              <a:t>Breit</a:t>
            </a:r>
            <a:r>
              <a:rPr lang="en-US" sz="3200" dirty="0">
                <a:latin typeface="Palatino" charset="0"/>
                <a:ea typeface="Palatino" charset="0"/>
                <a:cs typeface="Palatino" charset="0"/>
              </a:rPr>
              <a:t> frame,  </a:t>
            </a:r>
            <a:r>
              <a:rPr lang="en-US" sz="3200" dirty="0" smtClean="0">
                <a:latin typeface="Palatino" charset="0"/>
                <a:ea typeface="Palatino" charset="0"/>
                <a:cs typeface="Palatino" charset="0"/>
              </a:rPr>
              <a:t>         </a:t>
            </a:r>
            <a:r>
              <a:rPr lang="en-US" sz="3200" dirty="0" smtClean="0">
                <a:latin typeface="Palatino"/>
                <a:cs typeface="Palatino"/>
              </a:rPr>
              <a:t>    .  It </a:t>
            </a:r>
            <a:r>
              <a:rPr lang="en-US" sz="3200" dirty="0">
                <a:latin typeface="Palatino"/>
                <a:cs typeface="Palatino"/>
              </a:rPr>
              <a:t>was pointed out that for current region this difference should be of order of 3-4 units in </a:t>
            </a:r>
            <a:r>
              <a:rPr lang="en-US" sz="3200" dirty="0" smtClean="0">
                <a:latin typeface="Palatino"/>
                <a:cs typeface="Palatino"/>
              </a:rPr>
              <a:t>rapidity. In </a:t>
            </a:r>
            <a:r>
              <a:rPr lang="en-US" sz="3200" dirty="0">
                <a:latin typeface="Palatino"/>
                <a:cs typeface="Palatino"/>
              </a:rPr>
              <a:t>our fits we introduce a set of cuts motivated by validity of TMD factorization [2]:</a:t>
            </a: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p:txBody>
      </p:sp>
      <p:pic>
        <p:nvPicPr>
          <p:cNvPr id="46" name="Picture 45"/>
          <p:cNvPicPr>
            <a:picLocks noChangeAspect="1"/>
          </p:cNvPicPr>
          <p:nvPr/>
        </p:nvPicPr>
        <p:blipFill>
          <a:blip r:embed="rId18"/>
          <a:stretch>
            <a:fillRect/>
          </a:stretch>
        </p:blipFill>
        <p:spPr>
          <a:xfrm>
            <a:off x="37528500" y="1714501"/>
            <a:ext cx="5842000" cy="1974474"/>
          </a:xfrm>
          <a:prstGeom prst="rect">
            <a:avLst/>
          </a:prstGeom>
        </p:spPr>
      </p:pic>
      <p:pic>
        <p:nvPicPr>
          <p:cNvPr id="70" name="Picture 69" descr="latex-image-1.pdf">
            <a:extLst>
              <a:ext uri="{FF2B5EF4-FFF2-40B4-BE49-F238E27FC236}">
                <a16:creationId xmlns:a16="http://schemas.microsoft.com/office/drawing/2014/main" xmlns="" id="{0B31FC9E-394B-E844-B4D0-ECD61C901190}"/>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9893463" y="6142566"/>
            <a:ext cx="11734744" cy="1048502"/>
          </a:xfrm>
          <a:prstGeom prst="rect">
            <a:avLst/>
          </a:prstGeom>
        </p:spPr>
      </p:pic>
      <p:pic>
        <p:nvPicPr>
          <p:cNvPr id="63" name="Picture 62"/>
          <p:cNvPicPr>
            <a:picLocks noChangeAspect="1"/>
          </p:cNvPicPr>
          <p:nvPr/>
        </p:nvPicPr>
        <p:blipFill>
          <a:blip r:embed="rId20"/>
          <a:stretch>
            <a:fillRect/>
          </a:stretch>
        </p:blipFill>
        <p:spPr>
          <a:xfrm>
            <a:off x="31832824" y="16908090"/>
            <a:ext cx="1397000" cy="342900"/>
          </a:xfrm>
          <a:prstGeom prst="rect">
            <a:avLst/>
          </a:prstGeom>
        </p:spPr>
      </p:pic>
      <p:pic>
        <p:nvPicPr>
          <p:cNvPr id="65" name="Picture 64"/>
          <p:cNvPicPr>
            <a:picLocks noChangeAspect="1"/>
          </p:cNvPicPr>
          <p:nvPr/>
        </p:nvPicPr>
        <p:blipFill>
          <a:blip r:embed="rId21"/>
          <a:stretch>
            <a:fillRect/>
          </a:stretch>
        </p:blipFill>
        <p:spPr>
          <a:xfrm>
            <a:off x="33707882" y="16810132"/>
            <a:ext cx="3517900" cy="520700"/>
          </a:xfrm>
          <a:prstGeom prst="rect">
            <a:avLst/>
          </a:prstGeom>
        </p:spPr>
      </p:pic>
      <p:sp>
        <p:nvSpPr>
          <p:cNvPr id="67" name="TextBox 66"/>
          <p:cNvSpPr txBox="1"/>
          <p:nvPr/>
        </p:nvSpPr>
        <p:spPr>
          <a:xfrm>
            <a:off x="15770026" y="18382718"/>
            <a:ext cx="26672439" cy="2062103"/>
          </a:xfrm>
          <a:prstGeom prst="rect">
            <a:avLst/>
          </a:prstGeom>
          <a:noFill/>
        </p:spPr>
        <p:txBody>
          <a:bodyPr wrap="square" rtlCol="0">
            <a:spAutoFit/>
          </a:bodyPr>
          <a:lstStyle/>
          <a:p>
            <a:endParaRPr lang="en-US" sz="3200" dirty="0" smtClean="0">
              <a:latin typeface="Palatino"/>
            </a:endParaRPr>
          </a:p>
          <a:p>
            <a:r>
              <a:rPr lang="en-US" sz="3200" dirty="0" smtClean="0">
                <a:latin typeface="Palatino"/>
              </a:rPr>
              <a:t>We </a:t>
            </a:r>
            <a:r>
              <a:rPr lang="en-US" sz="3200" dirty="0">
                <a:latin typeface="Palatino"/>
              </a:rPr>
              <a:t>perform the analysis of HERMES data using new cuts and  </a:t>
            </a:r>
            <a:r>
              <a:rPr lang="en-US" sz="3200" dirty="0" smtClean="0">
                <a:latin typeface="Palatino"/>
              </a:rPr>
              <a:t>            . </a:t>
            </a:r>
            <a:r>
              <a:rPr lang="en-US" sz="3200" dirty="0">
                <a:latin typeface="Palatino"/>
              </a:rPr>
              <a:t>The number of data points range from 460 for </a:t>
            </a:r>
            <a:r>
              <a:rPr lang="en-US" sz="3200" dirty="0">
                <a:latin typeface="Palatino"/>
                <a:cs typeface="Palatino"/>
              </a:rPr>
              <a:t> </a:t>
            </a:r>
            <a:r>
              <a:rPr lang="en-US" sz="3200" dirty="0" smtClean="0">
                <a:latin typeface="Palatino"/>
                <a:cs typeface="Palatino"/>
              </a:rPr>
              <a:t>             </a:t>
            </a:r>
            <a:r>
              <a:rPr lang="en-US" sz="3200" dirty="0" smtClean="0">
                <a:latin typeface="Palatino"/>
              </a:rPr>
              <a:t>&gt; </a:t>
            </a:r>
            <a:r>
              <a:rPr lang="en-US" sz="3200" dirty="0">
                <a:latin typeface="Palatino"/>
              </a:rPr>
              <a:t>1.5 to 47 for </a:t>
            </a:r>
          </a:p>
          <a:p>
            <a:r>
              <a:rPr lang="en-US" sz="3200" dirty="0">
                <a:latin typeface="Palatino"/>
                <a:cs typeface="Palatino"/>
              </a:rPr>
              <a:t> </a:t>
            </a:r>
            <a:r>
              <a:rPr lang="en-US" sz="3200" dirty="0" smtClean="0">
                <a:latin typeface="Palatino"/>
                <a:cs typeface="Palatino"/>
              </a:rPr>
              <a:t>           </a:t>
            </a:r>
            <a:r>
              <a:rPr lang="en-US" sz="3200" dirty="0" smtClean="0">
                <a:latin typeface="Palatino"/>
                <a:cs typeface="Palatino"/>
              </a:rPr>
              <a:t> </a:t>
            </a:r>
            <a:r>
              <a:rPr lang="en-US" sz="3200" dirty="0" smtClean="0">
                <a:latin typeface="Palatino"/>
              </a:rPr>
              <a:t>&gt; </a:t>
            </a:r>
            <a:r>
              <a:rPr lang="en-US" sz="3200" dirty="0">
                <a:latin typeface="Palatino"/>
              </a:rPr>
              <a:t>3.7 and  the                    range from 1.4 to 1.3. We see that cuts in rapidity have impact on the fitted values of parameters. We show fits</a:t>
            </a:r>
          </a:p>
          <a:p>
            <a:r>
              <a:rPr lang="en-US" sz="3200" dirty="0">
                <a:latin typeface="Palatino"/>
              </a:rPr>
              <a:t>for </a:t>
            </a:r>
            <a:r>
              <a:rPr lang="en-US" sz="3200" dirty="0">
                <a:latin typeface="Palatino"/>
                <a:cs typeface="Palatino"/>
              </a:rPr>
              <a:t> </a:t>
            </a:r>
            <a:r>
              <a:rPr lang="en-US" sz="3200" dirty="0" smtClean="0">
                <a:latin typeface="Palatino"/>
                <a:cs typeface="Palatino"/>
              </a:rPr>
              <a:t>              </a:t>
            </a:r>
            <a:r>
              <a:rPr lang="en-US" sz="3200" dirty="0" smtClean="0">
                <a:latin typeface="Palatino"/>
              </a:rPr>
              <a:t>&gt; </a:t>
            </a:r>
            <a:r>
              <a:rPr lang="en-US" sz="3200" dirty="0">
                <a:latin typeface="Palatino"/>
              </a:rPr>
              <a:t>2.5 for 441 data points fitted using nested sampling algorithm </a:t>
            </a:r>
            <a:r>
              <a:rPr lang="en-US" sz="3200" dirty="0">
                <a:latin typeface="Palatino"/>
                <a:cs typeface="Palatino"/>
              </a:rPr>
              <a:t>[4]</a:t>
            </a:r>
            <a:r>
              <a:rPr lang="en-US" sz="3200" dirty="0">
                <a:latin typeface="Palatino"/>
              </a:rPr>
              <a:t>. Results are presented in Figs. 3, 4. </a:t>
            </a:r>
          </a:p>
        </p:txBody>
      </p:sp>
      <p:pic>
        <p:nvPicPr>
          <p:cNvPr id="16" name="Picture 15"/>
          <p:cNvPicPr>
            <a:picLocks noChangeAspect="1"/>
          </p:cNvPicPr>
          <p:nvPr/>
        </p:nvPicPr>
        <p:blipFill>
          <a:blip r:embed="rId22"/>
          <a:stretch>
            <a:fillRect/>
          </a:stretch>
        </p:blipFill>
        <p:spPr>
          <a:xfrm>
            <a:off x="19740461" y="19377586"/>
            <a:ext cx="1676400" cy="520700"/>
          </a:xfrm>
          <a:prstGeom prst="rect">
            <a:avLst/>
          </a:prstGeom>
        </p:spPr>
      </p:pic>
      <p:sp>
        <p:nvSpPr>
          <p:cNvPr id="36" name="TextBox 35"/>
          <p:cNvSpPr txBox="1"/>
          <p:nvPr/>
        </p:nvSpPr>
        <p:spPr>
          <a:xfrm>
            <a:off x="1038733" y="31869417"/>
            <a:ext cx="25364444" cy="954107"/>
          </a:xfrm>
          <a:prstGeom prst="rect">
            <a:avLst/>
          </a:prstGeom>
          <a:noFill/>
        </p:spPr>
        <p:txBody>
          <a:bodyPr wrap="none" rtlCol="0">
            <a:spAutoFit/>
          </a:bodyPr>
          <a:lstStyle/>
          <a:p>
            <a:r>
              <a:rPr lang="en-US" sz="2800" dirty="0">
                <a:latin typeface="Palatino" charset="0"/>
                <a:ea typeface="Palatino" charset="0"/>
                <a:cs typeface="Palatino" charset="0"/>
              </a:rPr>
              <a:t>[1]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 [2] M. </a:t>
            </a:r>
            <a:r>
              <a:rPr lang="en-US" sz="2800" dirty="0" err="1">
                <a:latin typeface="Palatino"/>
                <a:cs typeface="Palatino"/>
              </a:rPr>
              <a:t>Boglione</a:t>
            </a:r>
            <a:r>
              <a:rPr lang="en-US" sz="2800" dirty="0">
                <a:latin typeface="Palatino"/>
                <a:cs typeface="Palatino"/>
              </a:rPr>
              <a:t>, et al., Phys. </a:t>
            </a:r>
            <a:r>
              <a:rPr lang="en-US" sz="2800" dirty="0" err="1">
                <a:latin typeface="Palatino"/>
                <a:cs typeface="Palatino"/>
              </a:rPr>
              <a:t>Lett</a:t>
            </a:r>
            <a:r>
              <a:rPr lang="en-US" sz="2800" dirty="0">
                <a:latin typeface="Palatino"/>
                <a:cs typeface="Palatino"/>
              </a:rPr>
              <a: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[3] M. </a:t>
            </a:r>
            <a:r>
              <a:rPr lang="en-US" sz="2800" dirty="0" err="1">
                <a:latin typeface="Palatino"/>
                <a:cs typeface="Palatino"/>
              </a:rPr>
              <a:t>Anselmino</a:t>
            </a:r>
            <a:r>
              <a:rPr lang="en-US" sz="2800" dirty="0">
                <a:latin typeface="Palatino"/>
                <a:cs typeface="Palatino"/>
              </a:rPr>
              <a:t>, et al., JHEP </a:t>
            </a:r>
            <a:r>
              <a:rPr lang="en-US" sz="2800" b="1" dirty="0">
                <a:latin typeface="Palatino"/>
                <a:cs typeface="Palatino"/>
              </a:rPr>
              <a:t>1404</a:t>
            </a:r>
            <a:r>
              <a:rPr lang="en-US" sz="2800" dirty="0">
                <a:latin typeface="Palatino"/>
                <a:cs typeface="Palatino"/>
              </a:rPr>
              <a:t>, 005 (2014), [4] </a:t>
            </a:r>
            <a:r>
              <a:rPr lang="en-US" sz="2800" dirty="0">
                <a:latin typeface="Palatino" pitchFamily="2" charset="77"/>
                <a:ea typeface="Palatino" pitchFamily="2" charset="77"/>
                <a:cs typeface="Times New Roman" panose="02020603050405020304" pitchFamily="18" charset="0"/>
              </a:rPr>
              <a:t>Skilling, John (2006). "Nested Sampling for General Bayesian Computation". </a:t>
            </a:r>
            <a:r>
              <a:rPr lang="en-US" sz="2800" i="1" dirty="0">
                <a:latin typeface="Palatino" pitchFamily="2" charset="77"/>
                <a:ea typeface="Palatino" pitchFamily="2" charset="77"/>
                <a:cs typeface="Times New Roman" panose="02020603050405020304" pitchFamily="18" charset="0"/>
              </a:rPr>
              <a:t>Bayesian Analysis</a:t>
            </a:r>
            <a:r>
              <a:rPr lang="en-US" sz="2800" dirty="0">
                <a:latin typeface="Palatino" pitchFamily="2" charset="77"/>
                <a:ea typeface="Palatino" pitchFamily="2" charset="77"/>
                <a:cs typeface="Times New Roman" panose="02020603050405020304" pitchFamily="18" charset="0"/>
              </a:rPr>
              <a:t>. </a:t>
            </a:r>
            <a:r>
              <a:rPr lang="en-US" sz="2800" b="1" dirty="0">
                <a:latin typeface="Palatino" pitchFamily="2" charset="77"/>
                <a:ea typeface="Palatino" pitchFamily="2" charset="77"/>
                <a:cs typeface="Times New Roman" panose="02020603050405020304" pitchFamily="18" charset="0"/>
              </a:rPr>
              <a:t>1</a:t>
            </a:r>
            <a:r>
              <a:rPr lang="en-US" sz="2800" dirty="0">
                <a:latin typeface="Palatino" pitchFamily="2" charset="77"/>
                <a:ea typeface="Palatino" pitchFamily="2" charset="77"/>
                <a:cs typeface="Times New Roman" panose="02020603050405020304" pitchFamily="18" charset="0"/>
              </a:rPr>
              <a:t> (4): 833–860 </a:t>
            </a:r>
          </a:p>
        </p:txBody>
      </p:sp>
      <p:pic>
        <p:nvPicPr>
          <p:cNvPr id="72" name="Picture 71" descr="latex-image-1.pdf">
            <a:extLst>
              <a:ext uri="{FF2B5EF4-FFF2-40B4-BE49-F238E27FC236}">
                <a16:creationId xmlns:a16="http://schemas.microsoft.com/office/drawing/2014/main" xmlns="" id="{4EC12939-3926-8444-9B52-D2503AB707CC}"/>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0988371" y="7301936"/>
            <a:ext cx="3873484" cy="387348"/>
          </a:xfrm>
          <a:prstGeom prst="rect">
            <a:avLst/>
          </a:prstGeom>
        </p:spPr>
      </p:pic>
      <p:pic>
        <p:nvPicPr>
          <p:cNvPr id="10" name="Picture 9">
            <a:extLst>
              <a:ext uri="{FF2B5EF4-FFF2-40B4-BE49-F238E27FC236}">
                <a16:creationId xmlns:a16="http://schemas.microsoft.com/office/drawing/2014/main" xmlns="" id="{DAEBD81E-6625-5D45-9280-BDDFF369C16F}"/>
              </a:ext>
            </a:extLst>
          </p:cNvPr>
          <p:cNvPicPr>
            <a:picLocks noChangeAspect="1"/>
          </p:cNvPicPr>
          <p:nvPr/>
        </p:nvPicPr>
        <p:blipFill>
          <a:blip r:embed="rId24"/>
          <a:stretch>
            <a:fillRect/>
          </a:stretch>
        </p:blipFill>
        <p:spPr>
          <a:xfrm>
            <a:off x="37537028" y="16828746"/>
            <a:ext cx="2768600" cy="469900"/>
          </a:xfrm>
          <a:prstGeom prst="rect">
            <a:avLst/>
          </a:prstGeom>
        </p:spPr>
      </p:pic>
      <p:sp>
        <p:nvSpPr>
          <p:cNvPr id="69" name="Content Placeholder 2">
            <a:extLst>
              <a:ext uri="{FF2B5EF4-FFF2-40B4-BE49-F238E27FC236}">
                <a16:creationId xmlns:a16="http://schemas.microsoft.com/office/drawing/2014/main" xmlns="" id="{203E2FF5-8B02-DD43-9004-2CF7D17333BC}"/>
              </a:ext>
            </a:extLst>
          </p:cNvPr>
          <p:cNvSpPr txBox="1">
            <a:spLocks/>
          </p:cNvSpPr>
          <p:nvPr/>
        </p:nvSpPr>
        <p:spPr>
          <a:xfrm>
            <a:off x="29332814" y="5406027"/>
            <a:ext cx="12923039" cy="2837607"/>
          </a:xfrm>
          <a:prstGeom prst="rect">
            <a:avLst/>
          </a:prstGeom>
          <a:noFill/>
        </p:spPr>
        <p:txBody>
          <a:bodyPr vert="horz" lIns="365760" tIns="182880" rIns="91440" bIns="45720" rtlCol="0">
            <a:normAutofit/>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Palatino" charset="0"/>
                <a:ea typeface="Palatino" charset="0"/>
                <a:cs typeface="Palatino" charset="0"/>
              </a:rPr>
              <a:t>Using this model, the HERMES multiplicity can be written as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r>
              <a:rPr lang="en-US" sz="3200" dirty="0">
                <a:latin typeface="Palatino" charset="0"/>
                <a:ea typeface="Palatino" charset="0"/>
                <a:cs typeface="Palatino" charset="0"/>
              </a:rPr>
              <a:t>where                                         and </a:t>
            </a:r>
            <a:r>
              <a:rPr lang="en-US" sz="3200" i="1" dirty="0">
                <a:latin typeface="Palatino" charset="0"/>
                <a:ea typeface="Palatino" charset="0"/>
                <a:cs typeface="Palatino" charset="0"/>
              </a:rPr>
              <a:t>a </a:t>
            </a:r>
            <a:r>
              <a:rPr lang="en-US" sz="3200" dirty="0">
                <a:latin typeface="Palatino" charset="0"/>
                <a:ea typeface="Palatino" charset="0"/>
                <a:cs typeface="Palatino" charset="0"/>
              </a:rPr>
              <a:t>is the quark flavor. </a:t>
            </a:r>
          </a:p>
        </p:txBody>
      </p:sp>
      <p:pic>
        <p:nvPicPr>
          <p:cNvPr id="14" name="Picture 13"/>
          <p:cNvPicPr>
            <a:picLocks noChangeAspect="1"/>
          </p:cNvPicPr>
          <p:nvPr/>
        </p:nvPicPr>
        <p:blipFill>
          <a:blip r:embed="rId25"/>
          <a:stretch>
            <a:fillRect/>
          </a:stretch>
        </p:blipFill>
        <p:spPr>
          <a:xfrm>
            <a:off x="16038022" y="14777069"/>
            <a:ext cx="11809987" cy="476209"/>
          </a:xfrm>
          <a:prstGeom prst="rect">
            <a:avLst/>
          </a:prstGeom>
        </p:spPr>
      </p:pic>
      <p:pic>
        <p:nvPicPr>
          <p:cNvPr id="11" name="Picture 10">
            <a:extLst>
              <a:ext uri="{FF2B5EF4-FFF2-40B4-BE49-F238E27FC236}">
                <a16:creationId xmlns:a16="http://schemas.microsoft.com/office/drawing/2014/main" xmlns="" id="{2F38060E-AD77-4A4E-909D-B1EB924DEB32}"/>
              </a:ext>
            </a:extLst>
          </p:cNvPr>
          <p:cNvPicPr>
            <a:picLocks noChangeAspect="1"/>
          </p:cNvPicPr>
          <p:nvPr/>
        </p:nvPicPr>
        <p:blipFill>
          <a:blip r:embed="rId26"/>
          <a:stretch>
            <a:fillRect/>
          </a:stretch>
        </p:blipFill>
        <p:spPr>
          <a:xfrm>
            <a:off x="34440498" y="10032794"/>
            <a:ext cx="485128" cy="554432"/>
          </a:xfrm>
          <a:prstGeom prst="rect">
            <a:avLst/>
          </a:prstGeom>
        </p:spPr>
      </p:pic>
      <p:pic>
        <p:nvPicPr>
          <p:cNvPr id="18" name="Picture 17"/>
          <p:cNvPicPr>
            <a:picLocks noChangeAspect="1"/>
          </p:cNvPicPr>
          <p:nvPr/>
        </p:nvPicPr>
        <p:blipFill>
          <a:blip r:embed="rId27"/>
          <a:stretch>
            <a:fillRect/>
          </a:stretch>
        </p:blipFill>
        <p:spPr>
          <a:xfrm>
            <a:off x="30081423" y="16878507"/>
            <a:ext cx="1397000" cy="342900"/>
          </a:xfrm>
          <a:prstGeom prst="rect">
            <a:avLst/>
          </a:prstGeom>
        </p:spPr>
      </p:pic>
      <p:sp>
        <p:nvSpPr>
          <p:cNvPr id="73" name="TextBox 72"/>
          <p:cNvSpPr txBox="1"/>
          <p:nvPr/>
        </p:nvSpPr>
        <p:spPr>
          <a:xfrm>
            <a:off x="21129426" y="25472598"/>
            <a:ext cx="18877619" cy="523220"/>
          </a:xfrm>
          <a:prstGeom prst="rect">
            <a:avLst/>
          </a:prstGeom>
          <a:noFill/>
        </p:spPr>
        <p:txBody>
          <a:bodyPr wrap="square" rtlCol="0">
            <a:spAutoFit/>
          </a:bodyPr>
          <a:lstStyle/>
          <a:p>
            <a:r>
              <a:rPr lang="en-US" sz="2800" dirty="0">
                <a:latin typeface="Palatino"/>
                <a:cs typeface="Palatino"/>
              </a:rPr>
              <a:t>Figure 3:  Description of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for positive pion production.</a:t>
            </a:r>
          </a:p>
        </p:txBody>
      </p:sp>
      <p:sp>
        <p:nvSpPr>
          <p:cNvPr id="74" name="TextBox 73"/>
          <p:cNvSpPr txBox="1"/>
          <p:nvPr/>
        </p:nvSpPr>
        <p:spPr>
          <a:xfrm>
            <a:off x="25023465" y="28064736"/>
            <a:ext cx="3659031" cy="1815882"/>
          </a:xfrm>
          <a:prstGeom prst="rect">
            <a:avLst/>
          </a:prstGeom>
          <a:noFill/>
        </p:spPr>
        <p:txBody>
          <a:bodyPr wrap="square" rtlCol="0">
            <a:spAutoFit/>
          </a:bodyPr>
          <a:lstStyle/>
          <a:p>
            <a:r>
              <a:rPr lang="en-US" sz="2800" dirty="0">
                <a:latin typeface="Palatino"/>
                <a:cs typeface="Palatino"/>
              </a:rPr>
              <a:t>Figure 4:  Histograms of distribution of parameters after nested sampling [4] .</a:t>
            </a:r>
          </a:p>
        </p:txBody>
      </p:sp>
      <p:pic>
        <p:nvPicPr>
          <p:cNvPr id="19" name="Picture 18"/>
          <p:cNvPicPr>
            <a:picLocks noChangeAspect="1"/>
          </p:cNvPicPr>
          <p:nvPr/>
        </p:nvPicPr>
        <p:blipFill>
          <a:blip r:embed="rId28"/>
          <a:stretch>
            <a:fillRect/>
          </a:stretch>
        </p:blipFill>
        <p:spPr>
          <a:xfrm>
            <a:off x="18474615" y="25915813"/>
            <a:ext cx="6309389" cy="6369194"/>
          </a:xfrm>
          <a:prstGeom prst="rect">
            <a:avLst/>
          </a:prstGeom>
        </p:spPr>
      </p:pic>
      <p:pic>
        <p:nvPicPr>
          <p:cNvPr id="21" name="Picture 20"/>
          <p:cNvPicPr>
            <a:picLocks noChangeAspect="1"/>
          </p:cNvPicPr>
          <p:nvPr/>
        </p:nvPicPr>
        <p:blipFill>
          <a:blip r:embed="rId29"/>
          <a:stretch>
            <a:fillRect/>
          </a:stretch>
        </p:blipFill>
        <p:spPr>
          <a:xfrm>
            <a:off x="18214408" y="20458110"/>
            <a:ext cx="22840973" cy="5014737"/>
          </a:xfrm>
          <a:prstGeom prst="rect">
            <a:avLst/>
          </a:prstGeom>
        </p:spPr>
      </p:pic>
      <p:pic>
        <p:nvPicPr>
          <p:cNvPr id="6" name="Picture 5">
            <a:extLst>
              <a:ext uri="{FF2B5EF4-FFF2-40B4-BE49-F238E27FC236}">
                <a16:creationId xmlns:a16="http://schemas.microsoft.com/office/drawing/2014/main" xmlns="" id="{7AD6FC4A-7E99-C846-99D8-7136E2A9CC9E}"/>
              </a:ext>
            </a:extLst>
          </p:cNvPr>
          <p:cNvPicPr>
            <a:picLocks noChangeAspect="1"/>
          </p:cNvPicPr>
          <p:nvPr/>
        </p:nvPicPr>
        <p:blipFill>
          <a:blip r:embed="rId30"/>
          <a:stretch>
            <a:fillRect/>
          </a:stretch>
        </p:blipFill>
        <p:spPr>
          <a:xfrm>
            <a:off x="24054746" y="16383088"/>
            <a:ext cx="3352800" cy="482600"/>
          </a:xfrm>
          <a:prstGeom prst="rect">
            <a:avLst/>
          </a:prstGeom>
        </p:spPr>
      </p:pic>
      <p:pic>
        <p:nvPicPr>
          <p:cNvPr id="7" name="Picture 6">
            <a:extLst>
              <a:ext uri="{FF2B5EF4-FFF2-40B4-BE49-F238E27FC236}">
                <a16:creationId xmlns:a16="http://schemas.microsoft.com/office/drawing/2014/main" xmlns="" id="{109A373A-EF35-FE49-89EC-966A240EB89E}"/>
              </a:ext>
            </a:extLst>
          </p:cNvPr>
          <p:cNvPicPr>
            <a:picLocks noChangeAspect="1"/>
          </p:cNvPicPr>
          <p:nvPr/>
        </p:nvPicPr>
        <p:blipFill>
          <a:blip r:embed="rId31"/>
          <a:stretch>
            <a:fillRect/>
          </a:stretch>
        </p:blipFill>
        <p:spPr>
          <a:xfrm>
            <a:off x="18943982" y="16914725"/>
            <a:ext cx="3314700" cy="482600"/>
          </a:xfrm>
          <a:prstGeom prst="rect">
            <a:avLst/>
          </a:prstGeom>
        </p:spPr>
      </p:pic>
      <p:pic>
        <p:nvPicPr>
          <p:cNvPr id="8" name="Picture 7">
            <a:extLst>
              <a:ext uri="{FF2B5EF4-FFF2-40B4-BE49-F238E27FC236}">
                <a16:creationId xmlns:a16="http://schemas.microsoft.com/office/drawing/2014/main" xmlns="" id="{1B58A78B-BF98-0A4D-A3F8-33243A4E6BC3}"/>
              </a:ext>
            </a:extLst>
          </p:cNvPr>
          <p:cNvPicPr>
            <a:picLocks noChangeAspect="1"/>
          </p:cNvPicPr>
          <p:nvPr/>
        </p:nvPicPr>
        <p:blipFill>
          <a:blip r:embed="rId32"/>
          <a:stretch>
            <a:fillRect/>
          </a:stretch>
        </p:blipFill>
        <p:spPr>
          <a:xfrm>
            <a:off x="26346821" y="16827839"/>
            <a:ext cx="533400" cy="406400"/>
          </a:xfrm>
          <a:prstGeom prst="rect">
            <a:avLst/>
          </a:prstGeom>
        </p:spPr>
      </p:pic>
      <p:pic>
        <p:nvPicPr>
          <p:cNvPr id="22" name="Picture 21"/>
          <p:cNvPicPr>
            <a:picLocks noChangeAspect="1"/>
          </p:cNvPicPr>
          <p:nvPr/>
        </p:nvPicPr>
        <p:blipFill>
          <a:blip r:embed="rId33"/>
          <a:stretch>
            <a:fillRect/>
          </a:stretch>
        </p:blipFill>
        <p:spPr>
          <a:xfrm>
            <a:off x="38223238" y="14536247"/>
            <a:ext cx="1349184" cy="367959"/>
          </a:xfrm>
          <a:prstGeom prst="rect">
            <a:avLst/>
          </a:prstGeom>
        </p:spPr>
      </p:pic>
      <p:pic>
        <p:nvPicPr>
          <p:cNvPr id="78" name="Picture 77"/>
          <p:cNvPicPr>
            <a:picLocks noChangeAspect="1"/>
          </p:cNvPicPr>
          <p:nvPr/>
        </p:nvPicPr>
        <p:blipFill>
          <a:blip r:embed="rId33"/>
          <a:stretch>
            <a:fillRect/>
          </a:stretch>
        </p:blipFill>
        <p:spPr>
          <a:xfrm>
            <a:off x="36966517" y="19006103"/>
            <a:ext cx="1256651" cy="342723"/>
          </a:xfrm>
          <a:prstGeom prst="rect">
            <a:avLst/>
          </a:prstGeom>
        </p:spPr>
      </p:pic>
      <p:pic>
        <p:nvPicPr>
          <p:cNvPr id="79" name="Picture 78"/>
          <p:cNvPicPr>
            <a:picLocks noChangeAspect="1"/>
          </p:cNvPicPr>
          <p:nvPr/>
        </p:nvPicPr>
        <p:blipFill>
          <a:blip r:embed="rId33"/>
          <a:stretch>
            <a:fillRect/>
          </a:stretch>
        </p:blipFill>
        <p:spPr>
          <a:xfrm>
            <a:off x="16548973" y="19993554"/>
            <a:ext cx="1256651" cy="342723"/>
          </a:xfrm>
          <a:prstGeom prst="rect">
            <a:avLst/>
          </a:prstGeom>
        </p:spPr>
      </p:pic>
      <p:pic>
        <p:nvPicPr>
          <p:cNvPr id="80" name="Picture 79"/>
          <p:cNvPicPr>
            <a:picLocks noChangeAspect="1"/>
          </p:cNvPicPr>
          <p:nvPr/>
        </p:nvPicPr>
        <p:blipFill>
          <a:blip r:embed="rId33"/>
          <a:stretch>
            <a:fillRect/>
          </a:stretch>
        </p:blipFill>
        <p:spPr>
          <a:xfrm>
            <a:off x="15836600" y="19515320"/>
            <a:ext cx="1256651" cy="342723"/>
          </a:xfrm>
          <a:prstGeom prst="rect">
            <a:avLst/>
          </a:prstGeom>
        </p:spPr>
      </p:pic>
      <p:pic>
        <p:nvPicPr>
          <p:cNvPr id="81" name="Picture 80"/>
          <p:cNvPicPr>
            <a:picLocks noChangeAspect="1"/>
          </p:cNvPicPr>
          <p:nvPr/>
        </p:nvPicPr>
        <p:blipFill>
          <a:blip r:embed="rId33"/>
          <a:stretch>
            <a:fillRect/>
          </a:stretch>
        </p:blipFill>
        <p:spPr>
          <a:xfrm>
            <a:off x="27083377" y="18998483"/>
            <a:ext cx="1256651" cy="342723"/>
          </a:xfrm>
          <a:prstGeom prst="rect">
            <a:avLst/>
          </a:prstGeom>
        </p:spPr>
      </p:pic>
    </p:spTree>
    <p:extLst>
      <p:ext uri="{BB962C8B-B14F-4D97-AF65-F5344CB8AC3E}">
        <p14:creationId xmlns:p14="http://schemas.microsoft.com/office/powerpoint/2010/main" val="931198942"/>
      </p:ext>
    </p:extLst>
  </p:cSld>
  <p:clrMapOvr>
    <a:masterClrMapping/>
  </p:clrMapOvr>
  <p:timing>
    <p:tnLst>
      <p:par>
        <p:cTn id="1" dur="indefinite" restart="never" nodeType="tmRoot"/>
      </p:par>
    </p:tnLst>
  </p:timing>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1015</Words>
  <Application>Microsoft Macintosh PowerPoint</Application>
  <PresentationFormat>Custom</PresentationFormat>
  <Paragraphs>52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Calibri Light</vt:lpstr>
      <vt:lpstr>Cambria</vt:lpstr>
      <vt:lpstr>Palatino</vt:lpstr>
      <vt:lpstr>Times New Roman</vt:lpstr>
      <vt:lpstr>Arial</vt:lpstr>
      <vt:lpstr>Medical Poster</vt:lpstr>
      <vt:lpstr>The Structure of the Building Blocks of the Universe Extraction of unpolarized TMD widths using HERMES multiplicities in semi-inclusive deep-inelastic scattering</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2018-04-19T19:12:54Z</cp:lastPrinted>
  <dcterms:modified xsi:type="dcterms:W3CDTF">2018-04-20T15:41:59Z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